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69" r:id="rId3"/>
    <p:sldId id="257" r:id="rId4"/>
    <p:sldId id="282" r:id="rId5"/>
    <p:sldId id="280" r:id="rId6"/>
    <p:sldId id="281" r:id="rId7"/>
    <p:sldId id="265" r:id="rId8"/>
    <p:sldId id="278" r:id="rId9"/>
    <p:sldId id="279" r:id="rId10"/>
    <p:sldId id="266" r:id="rId11"/>
    <p:sldId id="268" r:id="rId12"/>
    <p:sldId id="275" r:id="rId13"/>
    <p:sldId id="276" r:id="rId14"/>
    <p:sldId id="277" r:id="rId15"/>
    <p:sldId id="283" r:id="rId16"/>
    <p:sldId id="267" r:id="rId17"/>
    <p:sldId id="273" r:id="rId18"/>
    <p:sldId id="274" r:id="rId19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66"/>
    <a:srgbClr val="0000FF"/>
    <a:srgbClr val="3333CC"/>
    <a:srgbClr val="990099"/>
    <a:srgbClr val="006600"/>
    <a:srgbClr val="AC1418"/>
    <a:srgbClr val="730D0F"/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93099" autoAdjust="0"/>
  </p:normalViewPr>
  <p:slideViewPr>
    <p:cSldViewPr>
      <p:cViewPr varScale="1">
        <p:scale>
          <a:sx n="107" d="100"/>
          <a:sy n="107" d="100"/>
        </p:scale>
        <p:origin x="19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Количество моих выходов на море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multiLvlStrRef>
              <c:f>Лист1!$B$1:$M$2</c:f>
              <c:multiLvlStrCache>
                <c:ptCount val="12"/>
                <c:lvl>
                  <c:pt idx="0">
                    <c:v>2013г.</c:v>
                  </c:pt>
                  <c:pt idx="1">
                    <c:v>2014г.</c:v>
                  </c:pt>
                  <c:pt idx="2">
                    <c:v>2014г.</c:v>
                  </c:pt>
                  <c:pt idx="3">
                    <c:v>2014г.</c:v>
                  </c:pt>
                  <c:pt idx="4">
                    <c:v>2014г.</c:v>
                  </c:pt>
                  <c:pt idx="5">
                    <c:v>2014г.</c:v>
                  </c:pt>
                  <c:pt idx="6">
                    <c:v>2014г.</c:v>
                  </c:pt>
                  <c:pt idx="7">
                    <c:v>2014г.</c:v>
                  </c:pt>
                  <c:pt idx="8">
                    <c:v>2014г.</c:v>
                  </c:pt>
                  <c:pt idx="9">
                    <c:v>2014г.</c:v>
                  </c:pt>
                  <c:pt idx="10">
                    <c:v>2014г.</c:v>
                  </c:pt>
                  <c:pt idx="11">
                    <c:v>2014г.</c:v>
                  </c:pt>
                </c:lvl>
                <c:lvl>
                  <c:pt idx="0">
                    <c:v>Декабрь</c:v>
                  </c:pt>
                  <c:pt idx="1">
                    <c:v>Январь</c:v>
                  </c:pt>
                  <c:pt idx="2">
                    <c:v>Февраль</c:v>
                  </c:pt>
                  <c:pt idx="3">
                    <c:v>Март</c:v>
                  </c:pt>
                  <c:pt idx="4">
                    <c:v>Апрель</c:v>
                  </c:pt>
                  <c:pt idx="5">
                    <c:v>Май</c:v>
                  </c:pt>
                  <c:pt idx="6">
                    <c:v>Июнь</c:v>
                  </c:pt>
                  <c:pt idx="7">
                    <c:v>Июль</c:v>
                  </c:pt>
                  <c:pt idx="8">
                    <c:v>Август</c:v>
                  </c:pt>
                  <c:pt idx="9">
                    <c:v>Сентябрь</c:v>
                  </c:pt>
                  <c:pt idx="10">
                    <c:v>Октябрь</c:v>
                  </c:pt>
                  <c:pt idx="11">
                    <c:v>Ноябрь</c:v>
                  </c:pt>
                </c:lvl>
              </c:multiLvlStrCache>
            </c:multiLvlStr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20</c:v>
                </c:pt>
                <c:pt idx="1">
                  <c:v>15</c:v>
                </c:pt>
                <c:pt idx="2">
                  <c:v>13</c:v>
                </c:pt>
                <c:pt idx="3">
                  <c:v>25</c:v>
                </c:pt>
                <c:pt idx="4">
                  <c:v>26</c:v>
                </c:pt>
                <c:pt idx="5">
                  <c:v>29</c:v>
                </c:pt>
                <c:pt idx="6">
                  <c:v>30</c:v>
                </c:pt>
                <c:pt idx="7">
                  <c:v>29</c:v>
                </c:pt>
                <c:pt idx="8">
                  <c:v>30</c:v>
                </c:pt>
                <c:pt idx="9">
                  <c:v>27</c:v>
                </c:pt>
                <c:pt idx="10">
                  <c:v>23</c:v>
                </c:pt>
                <c:pt idx="11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D9-489D-9A58-1B1B104A0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080960"/>
        <c:axId val="93817472"/>
      </c:lineChart>
      <c:catAx>
        <c:axId val="9308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3817472"/>
        <c:crosses val="autoZero"/>
        <c:auto val="1"/>
        <c:lblAlgn val="ctr"/>
        <c:lblOffset val="100"/>
        <c:noMultiLvlLbl val="0"/>
      </c:catAx>
      <c:valAx>
        <c:axId val="93817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080960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841794398323571E-2"/>
          <c:y val="3.1891988652414861E-2"/>
          <c:w val="0.94387225653088414"/>
          <c:h val="0.8668441148297118"/>
        </c:manualLayout>
      </c:layout>
      <c:lineChart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Сколько раз видела дельфинов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multiLvlStrRef>
              <c:f>Лист1!$B$1:$M$2</c:f>
              <c:multiLvlStrCache>
                <c:ptCount val="12"/>
                <c:lvl>
                  <c:pt idx="0">
                    <c:v>2013г.</c:v>
                  </c:pt>
                  <c:pt idx="1">
                    <c:v>2014г.</c:v>
                  </c:pt>
                  <c:pt idx="2">
                    <c:v>2014г.</c:v>
                  </c:pt>
                  <c:pt idx="3">
                    <c:v>2014г.</c:v>
                  </c:pt>
                  <c:pt idx="4">
                    <c:v>2014г.</c:v>
                  </c:pt>
                  <c:pt idx="5">
                    <c:v>2014г.</c:v>
                  </c:pt>
                  <c:pt idx="6">
                    <c:v>2014г.</c:v>
                  </c:pt>
                  <c:pt idx="7">
                    <c:v>2014г.</c:v>
                  </c:pt>
                  <c:pt idx="8">
                    <c:v>2014г.</c:v>
                  </c:pt>
                  <c:pt idx="9">
                    <c:v>2014г.</c:v>
                  </c:pt>
                  <c:pt idx="10">
                    <c:v>2014г.</c:v>
                  </c:pt>
                  <c:pt idx="11">
                    <c:v>2014г.</c:v>
                  </c:pt>
                </c:lvl>
                <c:lvl>
                  <c:pt idx="0">
                    <c:v>Декабрь</c:v>
                  </c:pt>
                  <c:pt idx="1">
                    <c:v>Январь</c:v>
                  </c:pt>
                  <c:pt idx="2">
                    <c:v>Февраль</c:v>
                  </c:pt>
                  <c:pt idx="3">
                    <c:v>Март</c:v>
                  </c:pt>
                  <c:pt idx="4">
                    <c:v>Апрель</c:v>
                  </c:pt>
                  <c:pt idx="5">
                    <c:v>Май</c:v>
                  </c:pt>
                  <c:pt idx="6">
                    <c:v>Июнь</c:v>
                  </c:pt>
                  <c:pt idx="7">
                    <c:v>Июль</c:v>
                  </c:pt>
                  <c:pt idx="8">
                    <c:v>Август</c:v>
                  </c:pt>
                  <c:pt idx="9">
                    <c:v>Сентябрь</c:v>
                  </c:pt>
                  <c:pt idx="10">
                    <c:v>Октябрь</c:v>
                  </c:pt>
                  <c:pt idx="11">
                    <c:v>Ноябрь</c:v>
                  </c:pt>
                </c:lvl>
              </c:multiLvlStrCache>
            </c:multiLvlStr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8</c:v>
                </c:pt>
                <c:pt idx="1">
                  <c:v>7</c:v>
                </c:pt>
                <c:pt idx="2">
                  <c:v>2</c:v>
                </c:pt>
                <c:pt idx="3">
                  <c:v>15</c:v>
                </c:pt>
                <c:pt idx="4">
                  <c:v>17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25</c:v>
                </c:pt>
                <c:pt idx="9">
                  <c:v>15</c:v>
                </c:pt>
                <c:pt idx="10">
                  <c:v>14</c:v>
                </c:pt>
                <c:pt idx="11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0C-4F32-8FD6-3C88F5F8B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406912"/>
        <c:axId val="94409088"/>
      </c:lineChart>
      <c:catAx>
        <c:axId val="94406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4409088"/>
        <c:crosses val="autoZero"/>
        <c:auto val="1"/>
        <c:lblAlgn val="ctr"/>
        <c:lblOffset val="100"/>
        <c:noMultiLvlLbl val="0"/>
      </c:catAx>
      <c:valAx>
        <c:axId val="94409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406912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%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2.1525482583259151E-2"/>
          <c:y val="1.63765919236758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9423198660671788E-2"/>
          <c:y val="0.15142619196925605"/>
          <c:w val="0.94213229112254249"/>
          <c:h val="0.7516563118702041"/>
        </c:manualLayout>
      </c:layout>
      <c:lineChart>
        <c:grouping val="stack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частота встречаемости дельфинов в Судакской бухте согласно моим наблюдения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cat>
            <c:multiLvlStrRef>
              <c:f>Лист1!$B$1:$M$2</c:f>
              <c:multiLvlStrCache>
                <c:ptCount val="12"/>
                <c:lvl>
                  <c:pt idx="0">
                    <c:v>2013г.</c:v>
                  </c:pt>
                  <c:pt idx="1">
                    <c:v>2014г.</c:v>
                  </c:pt>
                  <c:pt idx="2">
                    <c:v>2014г.</c:v>
                  </c:pt>
                  <c:pt idx="3">
                    <c:v>2014г.</c:v>
                  </c:pt>
                  <c:pt idx="4">
                    <c:v>2014г.</c:v>
                  </c:pt>
                  <c:pt idx="5">
                    <c:v>2014г.</c:v>
                  </c:pt>
                  <c:pt idx="6">
                    <c:v>2014г.</c:v>
                  </c:pt>
                  <c:pt idx="7">
                    <c:v>2014г.</c:v>
                  </c:pt>
                  <c:pt idx="8">
                    <c:v>2014г.</c:v>
                  </c:pt>
                  <c:pt idx="9">
                    <c:v>2014г.</c:v>
                  </c:pt>
                  <c:pt idx="10">
                    <c:v>2014г.</c:v>
                  </c:pt>
                  <c:pt idx="11">
                    <c:v>2014г.</c:v>
                  </c:pt>
                </c:lvl>
                <c:lvl>
                  <c:pt idx="0">
                    <c:v>Декабрь</c:v>
                  </c:pt>
                  <c:pt idx="1">
                    <c:v>Январь</c:v>
                  </c:pt>
                  <c:pt idx="2">
                    <c:v>Февраль</c:v>
                  </c:pt>
                  <c:pt idx="3">
                    <c:v>Март</c:v>
                  </c:pt>
                  <c:pt idx="4">
                    <c:v>Апрель</c:v>
                  </c:pt>
                  <c:pt idx="5">
                    <c:v>Май</c:v>
                  </c:pt>
                  <c:pt idx="6">
                    <c:v>Июнь</c:v>
                  </c:pt>
                  <c:pt idx="7">
                    <c:v>Июль</c:v>
                  </c:pt>
                  <c:pt idx="8">
                    <c:v>Август</c:v>
                  </c:pt>
                  <c:pt idx="9">
                    <c:v>Сентябрь</c:v>
                  </c:pt>
                  <c:pt idx="10">
                    <c:v>Октябрь</c:v>
                  </c:pt>
                  <c:pt idx="11">
                    <c:v>Ноябрь</c:v>
                  </c:pt>
                </c:lvl>
              </c:multiLvlStrCache>
            </c:multiLvlStrRef>
          </c:cat>
          <c:val>
            <c:numRef>
              <c:f>Лист1!$B$3:$M$3</c:f>
              <c:numCache>
                <c:formatCode>General</c:formatCode>
                <c:ptCount val="12"/>
                <c:pt idx="0">
                  <c:v>40</c:v>
                </c:pt>
                <c:pt idx="1">
                  <c:v>46</c:v>
                </c:pt>
                <c:pt idx="2">
                  <c:v>15</c:v>
                </c:pt>
                <c:pt idx="3">
                  <c:v>60</c:v>
                </c:pt>
                <c:pt idx="4">
                  <c:v>65</c:v>
                </c:pt>
                <c:pt idx="5">
                  <c:v>66</c:v>
                </c:pt>
                <c:pt idx="6">
                  <c:v>67</c:v>
                </c:pt>
                <c:pt idx="7">
                  <c:v>72</c:v>
                </c:pt>
                <c:pt idx="8">
                  <c:v>83</c:v>
                </c:pt>
                <c:pt idx="9">
                  <c:v>56</c:v>
                </c:pt>
                <c:pt idx="10">
                  <c:v>61</c:v>
                </c:pt>
                <c:pt idx="11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53-48DD-925D-C3472D98E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574080"/>
        <c:axId val="94576000"/>
      </c:lineChart>
      <c:catAx>
        <c:axId val="94574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4576000"/>
        <c:crosses val="autoZero"/>
        <c:auto val="1"/>
        <c:lblAlgn val="ctr"/>
        <c:lblOffset val="100"/>
        <c:noMultiLvlLbl val="0"/>
      </c:catAx>
      <c:valAx>
        <c:axId val="94576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5740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7.7581284572152451E-2"/>
          <c:y val="4.0237743409010152E-2"/>
          <c:w val="0.89625740073590199"/>
          <c:h val="9.3508864943257594E-2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F5187-014A-44B1-8877-C54796DBCC51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A3982-8EF2-44FC-9366-C2BF0A9139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03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09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Подготовить 5-7 буклетов (я их раздам жюри)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1" u="sng" dirty="0" smtClean="0">
              <a:solidFill>
                <a:srgbClr val="0070C0"/>
              </a:solidFill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80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92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5A3982-8EF2-44FC-9366-C2BF0A91396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7619E3-EC41-4DB6-9014-15A327815A63}" type="datetimeFigureOut">
              <a:rPr lang="ru-RU" smtClean="0"/>
              <a:pPr/>
              <a:t>14.12.2016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611170-07E3-4373-B8EC-D9602DEF92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1728192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МБОУ «Средняя общеобразовательная школа №3 </a:t>
            </a:r>
            <a:r>
              <a:rPr lang="ru-RU" sz="11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 </a:t>
            </a:r>
            <a:r>
              <a:rPr lang="ru-RU" sz="1400" dirty="0" err="1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крымскотатарским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языком обучения» городского округа Судак</a:t>
            </a:r>
            <a:r>
              <a:rPr lang="ru-RU" sz="11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400" dirty="0">
                <a:solidFill>
                  <a:srgbClr val="532476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исследовательская </a:t>
            </a:r>
            <a:r>
              <a:rPr lang="en-US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работа </a:t>
            </a:r>
            <a:r>
              <a:rPr lang="en-US" sz="1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«</a:t>
            </a:r>
            <a:r>
              <a:rPr lang="ru-RU" sz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ЧУДЕСНЫЙ </a:t>
            </a:r>
            <a:r>
              <a:rPr lang="en-US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МИР </a:t>
            </a:r>
            <a:r>
              <a:rPr lang="en-US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ДЕЛЬФИНОВ</a:t>
            </a:r>
            <a:r>
              <a:rPr lang="ru-RU" sz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00C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»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endParaRPr lang="ru-RU" sz="18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43152"/>
            <a:ext cx="4643892" cy="3181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29307" y="4725144"/>
            <a:ext cx="437119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Работу выполнила ученица 4 класса</a:t>
            </a:r>
            <a:endParaRPr lang="ru-RU" sz="1100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МБОУ «СОШ №3 с </a:t>
            </a:r>
            <a:r>
              <a:rPr lang="ru-RU" sz="1100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крымскотатарским</a:t>
            </a: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языком обучения»</a:t>
            </a:r>
            <a:endParaRPr lang="ru-RU" sz="1100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ru-RU" sz="1100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Амзаева</a:t>
            </a: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Тотай</a:t>
            </a:r>
            <a:endParaRPr lang="ru-RU" sz="1100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Руководитель проекта</a:t>
            </a:r>
            <a:r>
              <a:rPr lang="en-US" sz="11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1100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учитель биологии </a:t>
            </a:r>
            <a:r>
              <a:rPr lang="en-US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МБОУ «СОШ №3 с </a:t>
            </a:r>
            <a:r>
              <a:rPr lang="ru-RU" sz="1100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крымскотатарским</a:t>
            </a: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языком обучения»</a:t>
            </a:r>
            <a:endParaRPr lang="ru-RU" sz="1100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>
              <a:lnSpc>
                <a:spcPct val="150000"/>
              </a:lnSpc>
              <a:spcAft>
                <a:spcPts val="0"/>
              </a:spcAft>
            </a:pPr>
            <a:r>
              <a:rPr lang="ru-RU" sz="1100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Балбекова</a:t>
            </a:r>
            <a:r>
              <a:rPr lang="ru-RU" sz="1100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Лилия </a:t>
            </a:r>
            <a:r>
              <a:rPr lang="ru-RU" sz="1100" dirty="0" err="1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Нузетовна</a:t>
            </a:r>
            <a:endParaRPr lang="ru-RU" sz="11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73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 loop="1">
            <p:snd r:embed="rId2" name="Zvuki--prirody-dlya-detey-Del_finy(supermuzlo.com).wav"/>
          </p:stSnd>
        </p:sndAc>
      </p:transition>
    </mc:Choice>
    <mc:Fallback xmlns="">
      <p:transition>
        <p:sndAc>
          <p:stSnd loop="1">
            <p:snd r:embed="rId4" name="Zvuki--prirody-dlya-detey-Del_finy(supermuzlo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360" y="116632"/>
            <a:ext cx="87849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u="sng" dirty="0" smtClean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График сезонных наблюдений за приплывом дельфинов к прибрежной части </a:t>
            </a:r>
            <a:endParaRPr lang="ru-RU" sz="2000" u="sng" dirty="0">
              <a:solidFill>
                <a:srgbClr val="00B0F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191678"/>
              </p:ext>
            </p:extLst>
          </p:nvPr>
        </p:nvGraphicFramePr>
        <p:xfrm>
          <a:off x="397668" y="670631"/>
          <a:ext cx="8348663" cy="578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00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75819"/>
            <a:ext cx="4391075" cy="317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Встреча с рыбаками – любителями и сотрудниками дайвинг клуба в </a:t>
            </a:r>
            <a:r>
              <a:rPr lang="ru-RU" sz="2000" b="1" dirty="0" err="1" smtClean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г.Судаке</a:t>
            </a:r>
            <a:endParaRPr lang="ru-RU" sz="2000" b="1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7165">
            <a:off x="801446" y="794966"/>
            <a:ext cx="2840469" cy="36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632">
            <a:off x="5718337" y="843994"/>
            <a:ext cx="2710531" cy="368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42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67" y="670614"/>
            <a:ext cx="5372621" cy="3022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784976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000" b="1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8784976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Поделилась знаниями с одноклассниками</a:t>
            </a:r>
            <a:endParaRPr lang="ru-RU" sz="2000" b="1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3" y="3717032"/>
            <a:ext cx="4416491" cy="306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" y="-23812"/>
            <a:ext cx="9143365" cy="690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144000" cy="12573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Моя творческая работа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896294" y="1484784"/>
            <a:ext cx="4068193" cy="831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«Дельфин </a:t>
            </a:r>
            <a:r>
              <a:rPr lang="ru-RU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чёрного моря»</a:t>
            </a:r>
          </a:p>
          <a:p>
            <a:endParaRPr lang="ru-RU" sz="2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5"/>
            <a:ext cx="4408487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87" y="2636912"/>
            <a:ext cx="364840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5100" b="1" u="sng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Выводы:</a:t>
            </a:r>
            <a:endParaRPr lang="ru-RU" sz="3800" dirty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9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Чёрном море обитают три вида дельфинов: «афалины»,  «белобочки», «</a:t>
            </a:r>
            <a:r>
              <a:rPr lang="ru-RU" sz="2900" dirty="0" err="1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азовки</a:t>
            </a:r>
            <a:r>
              <a:rPr lang="ru-RU" sz="29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900" dirty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зависимости от времени года, от численности рыбы в прибрежной части, плавающих дельфинов можно увидеть возле берега</a:t>
            </a: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Дельфины чаще всего к берегу приплывают в августе, а реже всего в феврале.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Зимой встречаются реже, так как рыба, которой питаются дельфины, в прибрежной части не плавает.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Весной и осенью чаще чем зимой, так как </a:t>
            </a:r>
            <a:r>
              <a:rPr lang="ru-RU" sz="2900" dirty="0" smtClean="0">
                <a:solidFill>
                  <a:srgbClr val="0000FF"/>
                </a:solidFill>
                <a:latin typeface="Times New Roman"/>
                <a:ea typeface="Calibri"/>
              </a:rPr>
              <a:t>вода </a:t>
            </a:r>
            <a:r>
              <a:rPr lang="ru-RU" sz="2900" dirty="0">
                <a:solidFill>
                  <a:srgbClr val="0000FF"/>
                </a:solidFill>
                <a:latin typeface="Times New Roman"/>
                <a:ea typeface="Calibri"/>
              </a:rPr>
              <a:t>только нагрелась на </a:t>
            </a:r>
            <a:r>
              <a:rPr lang="ru-RU" sz="2900" dirty="0" smtClean="0">
                <a:solidFill>
                  <a:srgbClr val="0000FF"/>
                </a:solidFill>
                <a:latin typeface="Times New Roman"/>
                <a:ea typeface="Calibri"/>
              </a:rPr>
              <a:t>солнце (весной) </a:t>
            </a:r>
            <a:r>
              <a:rPr lang="ru-RU" sz="2900" dirty="0">
                <a:solidFill>
                  <a:srgbClr val="0000FF"/>
                </a:solidFill>
                <a:latin typeface="Times New Roman"/>
                <a:ea typeface="Calibri"/>
              </a:rPr>
              <a:t>и ещё не успела </a:t>
            </a:r>
            <a:r>
              <a:rPr lang="ru-RU" sz="2900" dirty="0" smtClean="0">
                <a:solidFill>
                  <a:srgbClr val="0000FF"/>
                </a:solidFill>
                <a:latin typeface="Times New Roman"/>
                <a:ea typeface="Calibri"/>
              </a:rPr>
              <a:t>охладиться</a:t>
            </a:r>
            <a:r>
              <a:rPr lang="ru-RU" sz="2900" dirty="0">
                <a:solidFill>
                  <a:srgbClr val="0000FF"/>
                </a:solidFill>
                <a:latin typeface="Times New Roman"/>
                <a:ea typeface="Calibri"/>
              </a:rPr>
              <a:t> </a:t>
            </a:r>
            <a:r>
              <a:rPr lang="ru-RU" sz="2900" dirty="0" smtClean="0">
                <a:solidFill>
                  <a:srgbClr val="0000FF"/>
                </a:solidFill>
                <a:latin typeface="Times New Roman"/>
                <a:ea typeface="Calibri"/>
              </a:rPr>
              <a:t>(осенью), рыба подплывает к берегу, а дельфины за ней.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летом практически каждый день в течении дня, так как </a:t>
            </a:r>
            <a:r>
              <a:rPr lang="ru-RU" sz="2900" dirty="0" smtClean="0">
                <a:solidFill>
                  <a:srgbClr val="0000FF"/>
                </a:solidFill>
                <a:latin typeface="Times New Roman"/>
                <a:ea typeface="Calibri"/>
              </a:rPr>
              <a:t>рыба </a:t>
            </a:r>
            <a:r>
              <a:rPr lang="ru-RU" sz="2900" dirty="0">
                <a:solidFill>
                  <a:srgbClr val="0000FF"/>
                </a:solidFill>
                <a:latin typeface="Times New Roman"/>
                <a:ea typeface="Calibri"/>
              </a:rPr>
              <a:t>плавает на поверхности воды там, где она тёплая (возле берега), а дельфины на неё охотятся, поэтому тоже подплывают к берегу.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9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Полученными знаниями я поделилась со своими одноклассниками, раздала им памятные буклеты. А с маминой помощью сделала аппликацию, где изобразила дельфина.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sz="26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3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332656"/>
            <a:ext cx="6400800" cy="897280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7030A0"/>
                </a:solidFill>
                <a:latin typeface="Georgia" pitchFamily="18" charset="0"/>
              </a:rPr>
              <a:t>О</a:t>
            </a:r>
            <a:r>
              <a:rPr lang="ru-RU" b="1" u="sng" dirty="0" smtClean="0">
                <a:solidFill>
                  <a:srgbClr val="7030A0"/>
                </a:solidFill>
                <a:latin typeface="Georgia" pitchFamily="18" charset="0"/>
              </a:rPr>
              <a:t>ХРАНЯЙТЕ ДЕЛЬФИНОВ!!!</a:t>
            </a:r>
            <a:endParaRPr lang="ru-RU" b="1" u="sng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1907704" y="692697"/>
            <a:ext cx="5544616" cy="48245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Он друг человека, не меньше собаки.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С ним жить </a:t>
            </a:r>
            <a:r>
              <a:rPr lang="ru-RU" sz="2000" b="1" kern="1400" dirty="0" smtClean="0">
                <a:solidFill>
                  <a:srgbClr val="3333CC"/>
                </a:solidFill>
                <a:latin typeface="Times New Roman"/>
              </a:rPr>
              <a:t>интересней,</a:t>
            </a:r>
            <a:r>
              <a:rPr lang="en-US" sz="2000" b="1" kern="1400" dirty="0" smtClean="0">
                <a:solidFill>
                  <a:srgbClr val="3333CC"/>
                </a:solidFill>
                <a:latin typeface="Times New Roman"/>
              </a:rPr>
              <a:t> </a:t>
            </a:r>
            <a:r>
              <a:rPr lang="ru-RU" sz="2000" b="1" kern="1400" dirty="0" smtClean="0">
                <a:solidFill>
                  <a:srgbClr val="3333CC"/>
                </a:solidFill>
                <a:latin typeface="Times New Roman"/>
              </a:rPr>
              <a:t>он </a:t>
            </a: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честен и добр,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Он слабых защитник, он полон отваги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Он плавает быстро, улыбчив и бодр.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Кто бедствие терпит - спасеньем поможет,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И спину подставив поможет доплыть.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Он с нами людьми очень даже похожий,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</a:pPr>
            <a:r>
              <a:rPr lang="ru-RU" sz="2000" b="1" kern="1400" dirty="0">
                <a:solidFill>
                  <a:srgbClr val="3333CC"/>
                </a:solidFill>
                <a:latin typeface="Times New Roman"/>
              </a:rPr>
              <a:t>Давайте ж дельфина беречь и ценить!</a:t>
            </a:r>
          </a:p>
          <a:p>
            <a:pPr marL="0" indent="0" algn="ctr">
              <a:lnSpc>
                <a:spcPct val="175000"/>
              </a:lnSpc>
              <a:spcBef>
                <a:spcPts val="0"/>
              </a:spcBef>
              <a:spcAft>
                <a:spcPts val="482"/>
              </a:spcAft>
              <a:buClr>
                <a:srgbClr val="05E0DB">
                  <a:lumMod val="75000"/>
                </a:srgbClr>
              </a:buClr>
              <a:buNone/>
            </a:pPr>
            <a:endParaRPr lang="ru-RU" sz="2000" b="1" kern="1400" dirty="0">
              <a:solidFill>
                <a:srgbClr val="0000FF"/>
              </a:solidFill>
              <a:latin typeface="Times New Roman"/>
            </a:endParaRPr>
          </a:p>
          <a:p>
            <a:pPr marL="45720" indent="0">
              <a:buFont typeface="Georgia" pitchFamily="18" charset="0"/>
              <a:buNone/>
            </a:pP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34" y="5153276"/>
            <a:ext cx="1838755" cy="16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8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498"/>
            <a:ext cx="9144456" cy="687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420888"/>
            <a:ext cx="4968552" cy="1872208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latin typeface="Georgia" pitchFamily="18" charset="0"/>
              </a:rPr>
              <a:t>СПАСИБО ЗА ВНИМАНИЕ!</a:t>
            </a:r>
            <a:endParaRPr lang="ru-RU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5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3888431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308100" algn="l"/>
              </a:tabLs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Дельфинарий (Коктебель) </a:t>
            </a:r>
            <a:endParaRPr lang="ru-RU" sz="2000" b="1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C:\Documents and Settings\Admin\Мои документы\Мои рисунки\1 класс\25 и 27мая 2012\IMG_1970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5" y="749137"/>
            <a:ext cx="3744415" cy="277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91979" y="814167"/>
            <a:ext cx="4176465" cy="133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 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308100" algn="l"/>
              </a:tabLst>
            </a:pP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Дельфинарий «Немо» (</a:t>
            </a:r>
            <a:r>
              <a:rPr lang="ru-RU" sz="2000" b="1" dirty="0" err="1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г.Судак</a:t>
            </a:r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)</a:t>
            </a:r>
            <a:endParaRPr lang="ru-RU" sz="2000" b="1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 descr="C:\Documents and Settings\Admin\Мои документы\Мои рисунки\Винзавод, джами\Attachments_laileshka@mail.ru_2015-01-18_21-16-35\IMG_2117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24" y="2348880"/>
            <a:ext cx="5112568" cy="4009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933056"/>
            <a:ext cx="2216843" cy="229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8568952" cy="1512168"/>
          </a:xfrm>
        </p:spPr>
        <p:txBody>
          <a:bodyPr/>
          <a:lstStyle/>
          <a:p>
            <a:pPr indent="228600" algn="l">
              <a:lnSpc>
                <a:spcPct val="150000"/>
              </a:lnSpc>
              <a:spcAft>
                <a:spcPts val="0"/>
              </a:spcAft>
            </a:pPr>
            <a:r>
              <a:rPr lang="ru-RU" sz="1800" b="0" dirty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Тему </a:t>
            </a:r>
            <a:r>
              <a:rPr lang="ru-RU" sz="1800" b="0" dirty="0" smtClean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своей работы </a:t>
            </a:r>
            <a:r>
              <a:rPr lang="ru-RU" sz="1800" b="0" dirty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считаю </a:t>
            </a:r>
            <a:r>
              <a:rPr lang="ru-RU" sz="1800" dirty="0" smtClean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АКТУАЛЬНОЙ</a:t>
            </a:r>
            <a:r>
              <a:rPr lang="ru-RU" sz="1800" b="0" dirty="0" smtClean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ru-RU" sz="1800" b="0" dirty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так как мы – люди – должны способствовать сохранению природы, а дельфины - прекрасная и неотъемлемая часть этой природы.</a:t>
            </a:r>
            <a:r>
              <a:rPr lang="ru-RU" sz="1800" b="0" dirty="0">
                <a:solidFill>
                  <a:srgbClr val="3333CC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b="0" dirty="0">
                <a:solidFill>
                  <a:srgbClr val="3333CC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1800" b="0" dirty="0">
                <a:solidFill>
                  <a:srgbClr val="3333CC"/>
                </a:solidFill>
                <a:effectLst/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b="0" dirty="0">
                <a:solidFill>
                  <a:srgbClr val="3333CC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b="0" dirty="0">
                <a:solidFill>
                  <a:srgbClr val="3333CC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1800" b="0" dirty="0">
              <a:solidFill>
                <a:srgbClr val="33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80920" cy="93610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ТЕМА: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«Чудесный мир дельфинов»</a:t>
            </a:r>
            <a:endParaRPr lang="ru-RU" sz="1800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6623" y="1916832"/>
            <a:ext cx="8280920" cy="3024336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300" b="1" u="sng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sz="2300" u="sng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3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Изучить видовое разнообразие дельфинов Чёрного моря;</a:t>
            </a:r>
            <a:endParaRPr lang="ru-RU" sz="23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3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Определить частоту встречаемости дельфинов на </a:t>
            </a:r>
            <a:r>
              <a:rPr lang="ru-RU" sz="24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побережье Судака.</a:t>
            </a:r>
            <a:endParaRPr lang="ru-RU" sz="1800" dirty="0" smtClean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3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Рассказать о дельфинах своим одноклассникам;</a:t>
            </a:r>
            <a:endParaRPr lang="ru-RU" sz="2300" dirty="0" smtClean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3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Воспитывать в себе и окружающих бережное отношение к природе;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ru-RU" sz="23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Подготовить </a:t>
            </a:r>
            <a:r>
              <a:rPr lang="ru-RU" sz="23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памятные буклеты </a:t>
            </a:r>
            <a:r>
              <a:rPr lang="ru-RU" sz="230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 </a:t>
            </a:r>
            <a:r>
              <a:rPr lang="ru-RU" sz="230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дельфинах.</a:t>
            </a:r>
            <a:endParaRPr lang="ru-RU" sz="23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endParaRPr lang="ru-RU" sz="23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6623" y="980728"/>
            <a:ext cx="8280920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1800" b="1" u="sng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1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разузнать как можно больше интересных фактов о жизни  дельфинов Чёрного моря.</a:t>
            </a:r>
            <a:endParaRPr lang="ru-RU" sz="1800" dirty="0" smtClean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1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Дельфин – Черноморская афалина</a:t>
            </a: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 </a:t>
            </a:r>
            <a:b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лат.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Tursiops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truncatus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ponticus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Дельфин  - бутылконос</a:t>
            </a: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)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067802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8246" cy="1143000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Дельфин - Черноморская белобочка </a:t>
            </a:r>
            <a:b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dirty="0" smtClean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(лат. 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Delphinus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delphis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ponticus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(обыкновенный дельфин)</a:t>
            </a:r>
            <a:b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242028" cy="5014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831" y="188640"/>
            <a:ext cx="9144000" cy="1143000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Дельфин – Черноморская морская свинья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(лат. 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Phocoena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phocoena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relicta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(АЗОВКА)</a:t>
            </a:r>
            <a:br>
              <a:rPr lang="ru-RU" sz="1600" cap="all" dirty="0" smtClean="0">
                <a:ln w="4496" cap="flat" cmpd="sng" algn="ctr">
                  <a:solidFill>
                    <a:srgbClr val="000000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72808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84976" cy="237626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МОИ ИССЛЕДОВАНИЯ </a:t>
            </a:r>
            <a:r>
              <a:rPr lang="ru-RU" sz="2400" b="1" u="sng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2400" b="1" u="sng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НАБЛЮДЕНИЯ</a:t>
            </a:r>
            <a:endParaRPr lang="ru-RU" sz="1800" u="sng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986704"/>
              </p:ext>
            </p:extLst>
          </p:nvPr>
        </p:nvGraphicFramePr>
        <p:xfrm>
          <a:off x="179514" y="785794"/>
          <a:ext cx="8856980" cy="5951379"/>
        </p:xfrm>
        <a:graphic>
          <a:graphicData uri="http://schemas.openxmlformats.org/drawingml/2006/table">
            <a:tbl>
              <a:tblPr firstRow="1" firstCol="1" bandRow="1"/>
              <a:tblGrid>
                <a:gridCol w="158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9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878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897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Времена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ВЕСНА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ЛЕТО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ОСЕНЬ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72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Месяцы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Июнь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Июль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Август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2014г.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70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моих выходов на море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66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66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600" b="1" dirty="0">
                        <a:solidFill>
                          <a:srgbClr val="0066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64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Сколько раз</a:t>
                      </a:r>
                      <a:r>
                        <a:rPr lang="ru-RU" sz="12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видела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дельфинов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52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соотношения количества выходов на море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</a:t>
                      </a:r>
                      <a:r>
                        <a:rPr lang="ru-RU" sz="12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встречаемость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дельфинов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72% 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990099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00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41%</a:t>
                      </a:r>
                      <a:endParaRPr lang="ru-RU" sz="1600" b="1" dirty="0">
                        <a:solidFill>
                          <a:srgbClr val="99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24" marR="67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6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259632" y="260648"/>
            <a:ext cx="6840760" cy="681256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График</a:t>
            </a:r>
            <a:r>
              <a:rPr lang="ru-RU" sz="24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b="1" u="sng" dirty="0" smtClean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оличества моих выходов на море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111299"/>
              </p:ext>
            </p:extLst>
          </p:nvPr>
        </p:nvGraphicFramePr>
        <p:xfrm>
          <a:off x="467544" y="980728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 smtClean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endParaRPr lang="ru-RU" sz="2000" b="1" dirty="0" smtClean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776058"/>
              </p:ext>
            </p:extLst>
          </p:nvPr>
        </p:nvGraphicFramePr>
        <p:xfrm>
          <a:off x="395536" y="1235662"/>
          <a:ext cx="8352928" cy="521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40466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График количества встречаемости дельфинов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2526</TotalTime>
  <Words>558</Words>
  <Application>Microsoft Office PowerPoint</Application>
  <PresentationFormat>Экран (4:3)</PresentationFormat>
  <Paragraphs>207</Paragraphs>
  <Slides>18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Georgia</vt:lpstr>
      <vt:lpstr>Symbol</vt:lpstr>
      <vt:lpstr>Times New Roman</vt:lpstr>
      <vt:lpstr>Trebuchet MS</vt:lpstr>
      <vt:lpstr>Воздушный поток</vt:lpstr>
      <vt:lpstr>МБОУ «Средняя общеобразовательная школа №3  с крымскотатарским языком обучения» городского округа Судак   исследовательская  работа  «ЧУДЕСНЫЙ  МИР  ДЕЛЬФИНОВ» </vt:lpstr>
      <vt:lpstr>Презентация PowerPoint</vt:lpstr>
      <vt:lpstr>Тему своей работы считаю АКТУАЛЬНОЙ, так как мы – люди – должны способствовать сохранению природы, а дельфины - прекрасная и неотъемлемая часть этой природы.   </vt:lpstr>
      <vt:lpstr>Дельфин – Черноморская афалина  (лат. Tursiops truncatus ponticus) (Дельфин  - бутылконос) </vt:lpstr>
      <vt:lpstr>Дельфин - Черноморская белобочка    (лат. Delphinus delphis ponticus) (обыкновенный дельфин) </vt:lpstr>
      <vt:lpstr>Дельфин – Черноморская морская свинья (лат. Phocoena phocoena relicta)  (АЗОВКА)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«Средняя общеобразовательная школа №3  с крымскотатарским языком обучения» городского округа Судак   исследовательская  работа  «ЧУДЕСНЫЙ  МИР  ДЕЛЬФИНОВ»</dc:title>
  <dc:creator>Admin</dc:creator>
  <cp:lastModifiedBy>Пользователь Windows</cp:lastModifiedBy>
  <cp:revision>168</cp:revision>
  <cp:lastPrinted>2015-03-21T17:24:45Z</cp:lastPrinted>
  <dcterms:created xsi:type="dcterms:W3CDTF">2015-03-03T19:14:11Z</dcterms:created>
  <dcterms:modified xsi:type="dcterms:W3CDTF">2016-12-14T06:40:29Z</dcterms:modified>
</cp:coreProperties>
</file>