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660"/>
  </p:normalViewPr>
  <p:slideViewPr>
    <p:cSldViewPr>
      <p:cViewPr varScale="1">
        <p:scale>
          <a:sx n="115" d="100"/>
          <a:sy n="115" d="100"/>
        </p:scale>
        <p:origin x="151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4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C6A80-4567-47FE-920D-04E60E802BCF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0E028-4248-4B6E-939C-947EB244F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63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0E028-4248-4B6E-939C-947EB244F4E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680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3B98-5483-478D-9F48-50BCDFAC8562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6CA041-C472-4641-8F64-DDCEFBC1AB1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3B98-5483-478D-9F48-50BCDFAC8562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A041-C472-4641-8F64-DDCEFBC1AB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3B98-5483-478D-9F48-50BCDFAC8562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A041-C472-4641-8F64-DDCEFBC1AB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423B98-5483-478D-9F48-50BCDFAC8562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06CA041-C472-4641-8F64-DDCEFBC1AB1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3B98-5483-478D-9F48-50BCDFAC8562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A041-C472-4641-8F64-DDCEFBC1AB1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3B98-5483-478D-9F48-50BCDFAC8562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A041-C472-4641-8F64-DDCEFBC1AB1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A041-C472-4641-8F64-DDCEFBC1AB1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3B98-5483-478D-9F48-50BCDFAC8562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3B98-5483-478D-9F48-50BCDFAC8562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A041-C472-4641-8F64-DDCEFBC1AB1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3B98-5483-478D-9F48-50BCDFAC8562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A041-C472-4641-8F64-DDCEFBC1AB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423B98-5483-478D-9F48-50BCDFAC8562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6CA041-C472-4641-8F64-DDCEFBC1AB1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3B98-5483-478D-9F48-50BCDFAC8562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6CA041-C472-4641-8F64-DDCEFBC1AB1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423B98-5483-478D-9F48-50BCDFAC8562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06CA041-C472-4641-8F64-DDCEFBC1AB1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 fontScale="55000" lnSpcReduction="2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</a:t>
            </a:r>
          </a:p>
          <a:p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 :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Сейтхалилов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Меджит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ученик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класса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№3 с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крымскотатарским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языком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обучения» городского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Судак                              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Руководитель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Асанова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Эльзара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Нусредовна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классов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                           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МБОУ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«СОШ №3 с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крымскотатарским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</a:t>
            </a:r>
          </a:p>
          <a:p>
            <a:pPr marL="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языком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обучения» городского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Судак</a:t>
            </a:r>
          </a:p>
          <a:p>
            <a:pPr marL="0" lvl="0" indent="0">
              <a:buClr>
                <a:srgbClr val="F14124">
                  <a:lumMod val="75000"/>
                </a:srgbClr>
              </a:buClr>
              <a:buNone/>
            </a:pP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14124">
                  <a:lumMod val="75000"/>
                </a:srgbClr>
              </a:buClr>
              <a:buNone/>
            </a:pP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14124">
                  <a:lumMod val="75000"/>
                </a:srgbClr>
              </a:buClr>
              <a:buNone/>
            </a:pP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Судак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C00000"/>
                </a:solidFill>
              </a:rPr>
              <a:t>исследовательский проект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b="1" cap="all" dirty="0">
                <a:solidFill>
                  <a:srgbClr val="C00000"/>
                </a:solidFill>
              </a:rPr>
              <a:t>«Первооткрыватель – </a:t>
            </a:r>
            <a:r>
              <a:rPr lang="ru-RU" sz="2800" b="1" cap="all" dirty="0" smtClean="0">
                <a:solidFill>
                  <a:srgbClr val="C00000"/>
                </a:solidFill>
              </a:rPr>
              <a:t>16»</a:t>
            </a:r>
            <a:br>
              <a:rPr lang="ru-RU" sz="2800" b="1" cap="all" dirty="0" smtClean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«Школьное питание – залог здоровья ребенка»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67240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Нужно отметить, что перекусы могут быть в рационе питания ребенка, но для них рекомендуется использовать фрукты, салаты, молочные продукты, орехи. И перекусить такой пищей можно между основными приемами пищи, а не вместо обеда, завтрака или ужина. Их роль – помочь избавиться от чувства голода.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Правильные перекусы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29000"/>
            <a:ext cx="583264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0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35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C00000"/>
                </a:solidFill>
              </a:rPr>
              <a:t>Основные требования:  </a:t>
            </a:r>
          </a:p>
          <a:p>
            <a:r>
              <a:rPr lang="ru-RU" sz="2200" dirty="0" smtClean="0"/>
              <a:t>Обеспечение </a:t>
            </a:r>
            <a:r>
              <a:rPr lang="ru-RU" sz="2200" dirty="0"/>
              <a:t>обучающихся здоровым </a:t>
            </a:r>
            <a:r>
              <a:rPr lang="ru-RU" sz="2200" dirty="0" smtClean="0"/>
              <a:t>питанием</a:t>
            </a:r>
          </a:p>
          <a:p>
            <a:r>
              <a:rPr lang="ru-RU" sz="2200" dirty="0"/>
              <a:t>С</a:t>
            </a:r>
            <a:r>
              <a:rPr lang="ru-RU" sz="2200" dirty="0" smtClean="0"/>
              <a:t>оставление </a:t>
            </a:r>
            <a:r>
              <a:rPr lang="ru-RU" sz="2200" dirty="0"/>
              <a:t>примерного меню </a:t>
            </a:r>
          </a:p>
          <a:p>
            <a:r>
              <a:rPr lang="ru-RU" sz="2200" dirty="0"/>
              <a:t>Примерное меню должно содержать информацию </a:t>
            </a:r>
            <a:r>
              <a:rPr lang="ru-RU" sz="2200" dirty="0" smtClean="0"/>
              <a:t>о</a:t>
            </a:r>
            <a:r>
              <a:rPr lang="ru-RU" sz="2200" dirty="0"/>
              <a:t> количественном составе блюд, энергетической и пищевой ценности</a:t>
            </a:r>
            <a:endParaRPr lang="ru-RU" sz="2200" dirty="0" smtClean="0"/>
          </a:p>
          <a:p>
            <a:r>
              <a:rPr lang="ru-RU" sz="2200" dirty="0" smtClean="0"/>
              <a:t> </a:t>
            </a:r>
            <a:r>
              <a:rPr lang="ru-RU" sz="2200" dirty="0"/>
              <a:t>Ежедневно в рационах </a:t>
            </a:r>
            <a:r>
              <a:rPr lang="ru-RU" sz="2200" dirty="0" smtClean="0"/>
              <a:t>2– </a:t>
            </a:r>
            <a:r>
              <a:rPr lang="ru-RU" sz="2200" dirty="0"/>
              <a:t>разового питания следует включать мясо, молоко, сливочное и растительное масло, хлеб ржаной и пшеничный (с каждым приемом пищи). Рыбу, яйца, сыр, творог, кисломолочные продукты рекомендуется включать 1 раз в 2-3 дня.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>
                <a:effectLst/>
              </a:rPr>
              <a:t/>
            </a:r>
            <a:br>
              <a:rPr lang="ru-RU" sz="2700" b="1" dirty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>
                <a:effectLst/>
              </a:rPr>
              <a:t/>
            </a:r>
            <a:br>
              <a:rPr lang="ru-RU" sz="2700" b="1" dirty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>
                <a:effectLst/>
              </a:rPr>
              <a:t/>
            </a:r>
            <a:br>
              <a:rPr lang="ru-RU" sz="2700" b="1" dirty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>
                <a:effectLst/>
              </a:rPr>
              <a:t/>
            </a:r>
            <a:br>
              <a:rPr lang="ru-RU" sz="2700" b="1" dirty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  </a:t>
            </a:r>
            <a:r>
              <a:rPr lang="ru-RU" sz="3600" b="1" dirty="0" smtClean="0">
                <a:solidFill>
                  <a:srgbClr val="C00000"/>
                </a:solidFill>
                <a:effectLst/>
              </a:rPr>
              <a:t>Организация  питания </a:t>
            </a:r>
            <a:r>
              <a:rPr lang="ru-RU" sz="3600" b="1" dirty="0">
                <a:solidFill>
                  <a:srgbClr val="C00000"/>
                </a:solidFill>
                <a:effectLst/>
              </a:rPr>
              <a:t>обучающихся, </a:t>
            </a:r>
            <a:r>
              <a:rPr lang="ru-RU" sz="3600" b="1" dirty="0" smtClean="0">
                <a:solidFill>
                  <a:srgbClr val="C00000"/>
                </a:solidFill>
                <a:effectLst/>
              </a:rPr>
              <a:t>       </a:t>
            </a:r>
            <a:br>
              <a:rPr lang="ru-RU" sz="3600" b="1" dirty="0" smtClean="0">
                <a:solidFill>
                  <a:srgbClr val="C00000"/>
                </a:solidFill>
                <a:effectLst/>
              </a:rPr>
            </a:br>
            <a:r>
              <a:rPr lang="ru-RU" sz="36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/>
              </a:rPr>
              <a:t>                         воспитанников</a:t>
            </a:r>
            <a:r>
              <a:rPr lang="ru-RU" sz="3600" dirty="0">
                <a:solidFill>
                  <a:srgbClr val="C00000"/>
                </a:solidFill>
                <a:effectLst/>
              </a:rPr>
              <a:t/>
            </a:r>
            <a:br>
              <a:rPr lang="ru-RU" sz="3600" dirty="0">
                <a:solidFill>
                  <a:srgbClr val="C00000"/>
                </a:solidFill>
                <a:effectLst/>
              </a:rPr>
            </a:br>
            <a:r>
              <a:rPr lang="ru-RU" sz="36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/>
              </a:rPr>
              <a:t>        в </a:t>
            </a:r>
            <a:r>
              <a:rPr lang="ru-RU" sz="3600" b="1" dirty="0">
                <a:solidFill>
                  <a:srgbClr val="C00000"/>
                </a:solidFill>
                <a:effectLst/>
              </a:rPr>
              <a:t>образовательном </a:t>
            </a:r>
            <a:r>
              <a:rPr lang="ru-RU" sz="3600" b="1" dirty="0" smtClean="0">
                <a:solidFill>
                  <a:srgbClr val="C00000"/>
                </a:solidFill>
                <a:effectLst/>
              </a:rPr>
              <a:t> учреждении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5616624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В меню не допускается повторение одних и тех же </a:t>
            </a:r>
            <a:r>
              <a:rPr lang="ru-RU" sz="2400" dirty="0" smtClean="0"/>
              <a:t>блюд.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Оптимальное соотношение пищевых веществ: белков, жиров и углеводов должно составлять 1:1:4.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Ежедневно включать в рацион: мясо, молоко, масло, хлеб.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Рыбу, яйца, сыр, творог рекомендуется включать 1 раз в 2-3 дня.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Завтрак должен состоять из закуски, горячего блюда и горячего напитка, рекомендуется включать овощи и фрукты.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Отпуск горячего питания обучающимся необходимо организовывать по классам на переменах, продолжительностью не менее 20 мин.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Витамины являются такой же необходимой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частью пищи. Они помогают лучше расти и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развиваться.</a:t>
            </a:r>
          </a:p>
          <a:p>
            <a:pPr marL="0" indent="0">
              <a:buNone/>
            </a:pPr>
            <a:r>
              <a:rPr lang="ru-RU" sz="2400" dirty="0"/>
              <a:t>	</a:t>
            </a:r>
            <a:r>
              <a:rPr lang="ru-RU" sz="2400" dirty="0" smtClean="0"/>
              <a:t>Недостаток витаминов вызывает </a:t>
            </a:r>
            <a:r>
              <a:rPr lang="ru-RU" sz="2400" dirty="0" err="1" smtClean="0"/>
              <a:t>раздра</a:t>
            </a:r>
            <a:r>
              <a:rPr lang="ru-RU" sz="2400" dirty="0" smtClean="0"/>
              <a:t>-</a:t>
            </a:r>
          </a:p>
          <a:p>
            <a:pPr marL="0" indent="0">
              <a:buNone/>
            </a:pPr>
            <a:r>
              <a:rPr lang="ru-RU" sz="2400" dirty="0" err="1" smtClean="0"/>
              <a:t>жение</a:t>
            </a:r>
            <a:r>
              <a:rPr lang="ru-RU" sz="2400" dirty="0" smtClean="0"/>
              <a:t>, утомление, снижение работоспособности,</a:t>
            </a:r>
          </a:p>
          <a:p>
            <a:pPr marL="0" indent="0">
              <a:buNone/>
            </a:pPr>
            <a:r>
              <a:rPr lang="ru-RU" sz="2400" dirty="0"/>
              <a:t>а</a:t>
            </a:r>
            <a:r>
              <a:rPr lang="ru-RU" sz="2400" dirty="0" smtClean="0"/>
              <a:t>ппетита.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Должно быть предусмотрено централизованное </a:t>
            </a:r>
          </a:p>
          <a:p>
            <a:pPr marL="0" indent="0">
              <a:buNone/>
            </a:pPr>
            <a:r>
              <a:rPr lang="ru-RU" sz="2400" dirty="0"/>
              <a:t>о</a:t>
            </a:r>
            <a:r>
              <a:rPr lang="ru-RU" sz="2400" dirty="0" smtClean="0"/>
              <a:t>беспечение питьевой водой.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1027" name="Picture 3" descr="C:\Documents and Settings\Admin\Рабочий стол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05064"/>
            <a:ext cx="2664296" cy="252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8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Мной было проведено анкетирование среди моих одноклассников с вопросами: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редставление о пользе различных продуктов и напитков.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к</a:t>
            </a:r>
            <a:r>
              <a:rPr lang="ru-RU" dirty="0" smtClean="0"/>
              <a:t>акие продукты питания употребляют ученики.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ольза школьного питания.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Исследования</a:t>
            </a:r>
            <a:endParaRPr lang="ru-RU" dirty="0"/>
          </a:p>
        </p:txBody>
      </p:sp>
      <p:pic>
        <p:nvPicPr>
          <p:cNvPr id="3074" name="Picture 2" descr="C:\Documents and Settings\Admin\Рабочий стол\43190451392715298-300x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689" y="4077072"/>
            <a:ext cx="3686252" cy="229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8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336"/>
          </a:xfrm>
        </p:spPr>
        <p:txBody>
          <a:bodyPr>
            <a:normAutofit/>
          </a:bodyPr>
          <a:lstStyle/>
          <a:p>
            <a:r>
              <a:rPr lang="ru-RU" dirty="0" smtClean="0"/>
              <a:t>Все дети любят овощи и фрукты.</a:t>
            </a:r>
          </a:p>
          <a:p>
            <a:r>
              <a:rPr lang="ru-RU" dirty="0" smtClean="0"/>
              <a:t>Мало употребляют овощей и </a:t>
            </a:r>
          </a:p>
          <a:p>
            <a:pPr marL="0" indent="0">
              <a:buNone/>
            </a:pPr>
            <a:r>
              <a:rPr lang="ru-RU" dirty="0"/>
              <a:t>ф</a:t>
            </a:r>
            <a:r>
              <a:rPr lang="ru-RU" dirty="0" smtClean="0"/>
              <a:t>руктов в день.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Половина из опрошенных </a:t>
            </a:r>
          </a:p>
          <a:p>
            <a:pPr marL="0" indent="0">
              <a:buNone/>
            </a:pPr>
            <a:r>
              <a:rPr lang="ru-RU" dirty="0" smtClean="0"/>
              <a:t>не любят бобовые.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1/3 детей считают, что наш </a:t>
            </a:r>
          </a:p>
          <a:p>
            <a:pPr marL="0" indent="0">
              <a:buNone/>
            </a:pPr>
            <a:r>
              <a:rPr lang="ru-RU" dirty="0" smtClean="0"/>
              <a:t>организм сам</a:t>
            </a:r>
          </a:p>
          <a:p>
            <a:pPr marL="0" indent="0">
              <a:buNone/>
            </a:pPr>
            <a:r>
              <a:rPr lang="ru-RU" dirty="0"/>
              <a:t>о</a:t>
            </a:r>
            <a:r>
              <a:rPr lang="ru-RU" dirty="0" smtClean="0"/>
              <a:t>беспечивает себя витаминами.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Большинству ученикам школьное </a:t>
            </a:r>
          </a:p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итание нравится.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pic>
        <p:nvPicPr>
          <p:cNvPr id="4098" name="Picture 2" descr="C:\Documents and Settings\Admin\Рабочий стол\e134b3f3b026a2469507fe326c0e0fe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24744"/>
            <a:ext cx="291955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1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6349" y="692696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Я провел наблюдение за нашим школьным питанием и, сделав выводы, что наше питание соответствует нормам.</a:t>
            </a:r>
          </a:p>
          <a:p>
            <a:pPr marL="0" indent="0">
              <a:buNone/>
            </a:pPr>
            <a:r>
              <a:rPr lang="ru-RU" dirty="0" smtClean="0"/>
              <a:t>В ходе исследования подтверждена гипотеза о том, что школьное питание очень важно для ученика так как является одним из составляющих компонентов режима питания, помогает школьнику после приема пищи улучшать настроение и успеваемость, сохранять здоровье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-387424"/>
            <a:ext cx="8229600" cy="1219200"/>
          </a:xfrm>
        </p:spPr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pic>
        <p:nvPicPr>
          <p:cNvPr id="5124" name="Picture 4" descr="C:\Documents and Settings\Admin\Рабочий стол\allergija-na-jabloki-byva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65928"/>
            <a:ext cx="3672408" cy="261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0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Рекомендовать детям съедать весь предложенный завтрак (школьный)</a:t>
            </a:r>
          </a:p>
          <a:p>
            <a:r>
              <a:rPr lang="ru-RU" dirty="0" smtClean="0"/>
              <a:t>Рекомендовать поварам разнообразить меню блюдам, любимыми для детей, добавить больше фруктов и овощей.</a:t>
            </a:r>
          </a:p>
          <a:p>
            <a:r>
              <a:rPr lang="ru-RU" dirty="0" smtClean="0"/>
              <a:t>Рекомендовать родителям – проводить с детьми беседы о пользе школьного питания.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pic>
        <p:nvPicPr>
          <p:cNvPr id="4" name="Picture 2" descr="C:\Documents and Settings\Admin\Рабочий стол\zdorovoe_pita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653136"/>
            <a:ext cx="4104456" cy="199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77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ФОТОГРАФИИ В СТОЛОВОЙ\Фото01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708172" cy="578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170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ФОТОГРАФИИ В СТОЛОВОЙ\Фото01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4843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938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ФОТОГРАФИИ В СТОЛОВОЙ\Фото01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09" y="332656"/>
            <a:ext cx="8023384" cy="60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312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8640"/>
            <a:ext cx="8507288" cy="640871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sz="5500" b="1" u="sng" dirty="0">
                <a:solidFill>
                  <a:srgbClr val="C00000"/>
                </a:solidFill>
              </a:rPr>
              <a:t>Актуальность проекта</a:t>
            </a:r>
            <a:r>
              <a:rPr lang="ru-RU" sz="5500" b="1" dirty="0"/>
              <a:t>: здоровое питание – важный фактор нормального развития и здоровья детей. </a:t>
            </a:r>
          </a:p>
          <a:p>
            <a:r>
              <a:rPr lang="ru-RU" sz="5500" b="1" u="sng" dirty="0">
                <a:solidFill>
                  <a:srgbClr val="C00000"/>
                </a:solidFill>
              </a:rPr>
              <a:t>Цель проекта</a:t>
            </a:r>
            <a:r>
              <a:rPr lang="ru-RU" sz="5500" b="1" dirty="0">
                <a:solidFill>
                  <a:srgbClr val="C00000"/>
                </a:solidFill>
              </a:rPr>
              <a:t>: </a:t>
            </a:r>
            <a:r>
              <a:rPr lang="ru-RU" sz="5500" b="1" dirty="0"/>
              <a:t>изучить теоретический материал о рациональном питании школьника, оценить питание </a:t>
            </a:r>
            <a:endParaRPr lang="ru-RU" sz="5500" b="1" dirty="0" smtClean="0"/>
          </a:p>
          <a:p>
            <a:pPr marL="0" indent="0">
              <a:buNone/>
            </a:pPr>
            <a:r>
              <a:rPr lang="ru-RU" sz="5500" b="1" dirty="0" smtClean="0"/>
              <a:t>      ( </a:t>
            </a:r>
            <a:r>
              <a:rPr lang="ru-RU" sz="5500" b="1" dirty="0"/>
              <a:t>горячий завтрак) в школьной столовой согласно принципам </a:t>
            </a:r>
            <a:r>
              <a:rPr lang="ru-RU" sz="5500" b="1" dirty="0" smtClean="0"/>
              <a:t>  </a:t>
            </a:r>
          </a:p>
          <a:p>
            <a:pPr marL="0" indent="0">
              <a:buNone/>
            </a:pPr>
            <a:r>
              <a:rPr lang="ru-RU" sz="5500" b="1" dirty="0"/>
              <a:t> </a:t>
            </a:r>
            <a:r>
              <a:rPr lang="ru-RU" sz="5500" b="1" dirty="0" smtClean="0"/>
              <a:t>     питания</a:t>
            </a:r>
            <a:r>
              <a:rPr lang="ru-RU" sz="5500" b="1" dirty="0"/>
              <a:t>.</a:t>
            </a:r>
          </a:p>
          <a:p>
            <a:r>
              <a:rPr lang="ru-RU" sz="5500" b="1" u="sng" dirty="0">
                <a:solidFill>
                  <a:srgbClr val="C00000"/>
                </a:solidFill>
              </a:rPr>
              <a:t>Задачи проекта</a:t>
            </a:r>
            <a:r>
              <a:rPr lang="ru-RU" sz="5500" b="1" dirty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5500" b="1" dirty="0"/>
              <a:t>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5500" b="1" dirty="0" smtClean="0"/>
              <a:t>1.Ознакомиться </a:t>
            </a:r>
            <a:r>
              <a:rPr lang="ru-RU" sz="5500" b="1" dirty="0"/>
              <a:t>с теоретической информацией.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5500" b="1" dirty="0"/>
              <a:t> </a:t>
            </a:r>
          </a:p>
          <a:p>
            <a:pPr marL="0" indent="0">
              <a:buNone/>
            </a:pPr>
            <a:r>
              <a:rPr lang="ru-RU" sz="5500" b="1" dirty="0"/>
              <a:t> </a:t>
            </a:r>
            <a:r>
              <a:rPr lang="ru-RU" sz="5500" b="1" dirty="0" smtClean="0"/>
              <a:t>   2.Проанализировать </a:t>
            </a:r>
            <a:r>
              <a:rPr lang="ru-RU" sz="5500" b="1" dirty="0"/>
              <a:t>полученные факты.</a:t>
            </a:r>
          </a:p>
          <a:p>
            <a:pPr marL="0" indent="0">
              <a:buNone/>
            </a:pPr>
            <a:r>
              <a:rPr lang="ru-RU" sz="5500" b="1" dirty="0"/>
              <a:t> </a:t>
            </a:r>
          </a:p>
          <a:p>
            <a:pPr marL="0" indent="0">
              <a:buNone/>
            </a:pPr>
            <a:r>
              <a:rPr lang="ru-RU" sz="5500" b="1" dirty="0" smtClean="0"/>
              <a:t>    3.Анализируя </a:t>
            </a:r>
            <a:r>
              <a:rPr lang="ru-RU" sz="5500" b="1" dirty="0"/>
              <a:t>собранный материал, внести новые </a:t>
            </a:r>
            <a:r>
              <a:rPr lang="ru-RU" sz="5500" b="1" dirty="0" smtClean="0"/>
              <a:t>предложения</a:t>
            </a:r>
            <a:endParaRPr lang="ru-RU" sz="5500" b="1" dirty="0"/>
          </a:p>
          <a:p>
            <a:endParaRPr lang="ru-RU" sz="5500" b="1" dirty="0" smtClean="0"/>
          </a:p>
          <a:p>
            <a:r>
              <a:rPr lang="ru-RU" sz="5500" b="1" dirty="0"/>
              <a:t> </a:t>
            </a:r>
            <a:r>
              <a:rPr lang="ru-RU" sz="5500" b="1" u="sng" dirty="0" smtClean="0">
                <a:solidFill>
                  <a:srgbClr val="C00000"/>
                </a:solidFill>
              </a:rPr>
              <a:t>Объект </a:t>
            </a:r>
            <a:r>
              <a:rPr lang="ru-RU" sz="5500" b="1" u="sng" dirty="0">
                <a:solidFill>
                  <a:srgbClr val="C00000"/>
                </a:solidFill>
              </a:rPr>
              <a:t>исследования</a:t>
            </a:r>
            <a:r>
              <a:rPr lang="en-US" sz="5500" b="1" dirty="0"/>
              <a:t>:</a:t>
            </a:r>
            <a:r>
              <a:rPr lang="ru-RU" sz="5500" b="1" dirty="0"/>
              <a:t> школьная столовая</a:t>
            </a:r>
            <a:r>
              <a:rPr lang="ru-RU" sz="5500" b="1" dirty="0" smtClean="0"/>
              <a:t>.</a:t>
            </a:r>
          </a:p>
          <a:p>
            <a:endParaRPr lang="ru-RU" sz="5500" b="1" dirty="0"/>
          </a:p>
          <a:p>
            <a:r>
              <a:rPr lang="ru-RU" sz="5500" b="1" dirty="0"/>
              <a:t> </a:t>
            </a:r>
            <a:r>
              <a:rPr lang="ru-RU" sz="5500" b="1" u="sng" dirty="0" smtClean="0">
                <a:solidFill>
                  <a:srgbClr val="C00000"/>
                </a:solidFill>
              </a:rPr>
              <a:t>Предмет </a:t>
            </a:r>
            <a:r>
              <a:rPr lang="ru-RU" sz="5500" b="1" u="sng" dirty="0">
                <a:solidFill>
                  <a:srgbClr val="C00000"/>
                </a:solidFill>
              </a:rPr>
              <a:t>исследования</a:t>
            </a:r>
            <a:r>
              <a:rPr lang="ru-RU" sz="5500" b="1" dirty="0"/>
              <a:t>: изучение материала , литературы</a:t>
            </a:r>
            <a:r>
              <a:rPr lang="ru-RU" sz="5500" b="1" dirty="0" smtClean="0"/>
              <a:t>.</a:t>
            </a:r>
          </a:p>
          <a:p>
            <a:endParaRPr lang="ru-RU" sz="5500" b="1" dirty="0"/>
          </a:p>
          <a:p>
            <a:r>
              <a:rPr lang="ru-RU" sz="5500" b="1" dirty="0"/>
              <a:t> </a:t>
            </a:r>
            <a:r>
              <a:rPr lang="ru-RU" sz="5500" b="1" u="sng" dirty="0" smtClean="0">
                <a:solidFill>
                  <a:srgbClr val="C00000"/>
                </a:solidFill>
              </a:rPr>
              <a:t>Методы  </a:t>
            </a:r>
            <a:r>
              <a:rPr lang="ru-RU" sz="5500" b="1" u="sng" dirty="0" err="1" smtClean="0">
                <a:solidFill>
                  <a:srgbClr val="C00000"/>
                </a:solidFill>
              </a:rPr>
              <a:t>ис</a:t>
            </a:r>
            <a:r>
              <a:rPr lang="en-US" sz="5500" b="1" u="sng" dirty="0">
                <a:solidFill>
                  <a:srgbClr val="C00000"/>
                </a:solidFill>
              </a:rPr>
              <a:t>c</a:t>
            </a:r>
            <a:r>
              <a:rPr lang="ru-RU" sz="5500" b="1" u="sng" dirty="0" err="1" smtClean="0">
                <a:solidFill>
                  <a:srgbClr val="C00000"/>
                </a:solidFill>
              </a:rPr>
              <a:t>ледования</a:t>
            </a:r>
            <a:r>
              <a:rPr lang="ru-RU" sz="5500" b="1" dirty="0" smtClean="0"/>
              <a:t>: </a:t>
            </a:r>
            <a:r>
              <a:rPr lang="ru-RU" sz="5500" b="1" dirty="0"/>
              <a:t>поисковый, сравнительный анализ</a:t>
            </a:r>
            <a:r>
              <a:rPr lang="ru-RU" sz="5500" b="1" dirty="0" smtClean="0"/>
              <a:t>.</a:t>
            </a:r>
          </a:p>
          <a:p>
            <a:pPr marL="0" indent="0">
              <a:buNone/>
            </a:pPr>
            <a:endParaRPr lang="ru-RU" sz="5500" b="1" dirty="0"/>
          </a:p>
          <a:p>
            <a:r>
              <a:rPr lang="ru-RU" sz="5500" b="1" dirty="0"/>
              <a:t> </a:t>
            </a:r>
            <a:r>
              <a:rPr lang="ru-RU" sz="5500" b="1" u="sng" dirty="0" smtClean="0">
                <a:solidFill>
                  <a:srgbClr val="C00000"/>
                </a:solidFill>
              </a:rPr>
              <a:t>Гипотеза</a:t>
            </a:r>
            <a:r>
              <a:rPr lang="ru-RU" sz="5500" b="1" dirty="0"/>
              <a:t>: предположим, что питание в школе ученикам не нужно.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66165"/>
            <a:ext cx="237626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4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ФОТОГРАФИИ В СТОЛОВОЙ\Фото01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7920880" cy="59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757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ФОТОГРАФИИ В СТОЛОВОЙ\Фото01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920880" cy="59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604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Рабочий стол\ФОТОГРАФИИ В СТОЛОВОЙ\Фото0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26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157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Рабочий стол\ФОТОГРАФИИ В СТОЛОВОЙ\Фото01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193"/>
            <a:ext cx="459051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244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Правильное питание - важно для здорового образа жизни, условия для нормального роста и развития ребенка.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Пища </a:t>
            </a:r>
            <a:r>
              <a:rPr lang="ru-RU" sz="2000" dirty="0"/>
              <a:t>является источником энергии .Основными компонентами пищи являются белки , жиры , углеводы , витамины , минеральные соли.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         </a:t>
            </a:r>
            <a:r>
              <a:rPr lang="ru-RU" dirty="0" smtClean="0">
                <a:solidFill>
                  <a:srgbClr val="C00000"/>
                </a:solidFill>
                <a:effectLst/>
              </a:rPr>
              <a:t>Правильное </a:t>
            </a:r>
            <a:r>
              <a:rPr lang="ru-RU" dirty="0">
                <a:solidFill>
                  <a:srgbClr val="C00000"/>
                </a:solidFill>
                <a:effectLst/>
              </a:rPr>
              <a:t>питание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5038725" cy="355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lvl="0"/>
            <a:r>
              <a:rPr lang="ru-RU" sz="2000" b="1" dirty="0" smtClean="0"/>
              <a:t>Роль </a:t>
            </a:r>
            <a:r>
              <a:rPr lang="ru-RU" sz="2000" b="1" dirty="0"/>
              <a:t>регулярного питания для нормального роста и развития.</a:t>
            </a:r>
          </a:p>
          <a:p>
            <a:pPr lvl="0"/>
            <a:r>
              <a:rPr lang="ru-RU" sz="2000" b="1" dirty="0"/>
              <a:t>Особенности режима питания в младшем школьном возрасте.</a:t>
            </a:r>
          </a:p>
          <a:p>
            <a:pPr lvl="0"/>
            <a:r>
              <a:rPr lang="ru-RU" sz="2000" b="1" dirty="0"/>
              <a:t>«Перекусы» между основными приемами пищи. Проблема излишнего веса</a:t>
            </a:r>
          </a:p>
          <a:p>
            <a:pPr lvl="0"/>
            <a:r>
              <a:rPr lang="ru-RU" sz="2000" b="1" dirty="0"/>
              <a:t>Гигиена питания младших школьников – ее роль в сохранении здоровья.</a:t>
            </a:r>
          </a:p>
          <a:p>
            <a:pPr marL="0" indent="0">
              <a:buNone/>
            </a:pPr>
            <a:r>
              <a:rPr lang="ru-RU" dirty="0"/>
              <a:t>  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ru-RU" i="1" dirty="0" smtClean="0">
                <a:effectLst/>
              </a:rPr>
              <a:t>        </a:t>
            </a:r>
            <a:r>
              <a:rPr lang="ru-RU" i="1" dirty="0" smtClean="0">
                <a:solidFill>
                  <a:srgbClr val="C00000"/>
                </a:solidFill>
                <a:effectLst/>
              </a:rPr>
              <a:t>Регулярность питания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33056"/>
            <a:ext cx="5194548" cy="238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42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/>
          <a:lstStyle/>
          <a:p>
            <a:r>
              <a:rPr lang="ru-RU" sz="2000" dirty="0"/>
              <a:t>Соблюдение режима - один из основных принципов правильного питания, важное условие сохранения здоровья. </a:t>
            </a:r>
            <a:endParaRPr lang="ru-RU" sz="2000" dirty="0" smtClean="0"/>
          </a:p>
          <a:p>
            <a:r>
              <a:rPr lang="ru-RU" sz="2000" dirty="0" smtClean="0"/>
              <a:t>Обычно </a:t>
            </a:r>
            <a:r>
              <a:rPr lang="ru-RU" sz="2000" dirty="0"/>
              <a:t>для школьника необходимо 4 или 5 приемов пищи. </a:t>
            </a:r>
            <a:endParaRPr lang="ru-RU" sz="2000" dirty="0" smtClean="0"/>
          </a:p>
          <a:p>
            <a:r>
              <a:rPr lang="ru-RU" sz="2000" dirty="0" smtClean="0"/>
              <a:t>При </a:t>
            </a:r>
            <a:r>
              <a:rPr lang="ru-RU" sz="2000" dirty="0"/>
              <a:t>более частом приеме пищи может снижаться аппетит или развиваться ожирение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При трехразовом питании в каждый прием приходится употреблять большее количество пищи, а значит, затрудняется процесс ее переваривания.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ru-RU" dirty="0" smtClean="0">
                <a:effectLst/>
              </a:rPr>
              <a:t>         </a:t>
            </a:r>
            <a:r>
              <a:rPr lang="ru-RU" dirty="0" smtClean="0">
                <a:solidFill>
                  <a:srgbClr val="C00000"/>
                </a:solidFill>
                <a:effectLst/>
              </a:rPr>
              <a:t>Соблюдение </a:t>
            </a:r>
            <a:r>
              <a:rPr lang="ru-RU" dirty="0">
                <a:solidFill>
                  <a:srgbClr val="C00000"/>
                </a:solidFill>
                <a:effectLst/>
              </a:rPr>
              <a:t>режима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61048"/>
            <a:ext cx="5112568" cy="28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55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453336"/>
          </a:xfrm>
        </p:spPr>
        <p:txBody>
          <a:bodyPr/>
          <a:lstStyle/>
          <a:p>
            <a:r>
              <a:rPr lang="ru-RU" dirty="0"/>
              <a:t>Организм младшего школьника наиболее активно расходует энергию в утренние часы, поэтому завтрак  должен стать обязательным компонентом рациона питания каждого ребенка. Установлено, что регулярный прием пищи по утрам значительно снижает риск возникновения желудочно-кишечных заболеваний.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920" y="2852936"/>
            <a:ext cx="4824536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0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7360"/>
          </a:xfrm>
        </p:spPr>
        <p:txBody>
          <a:bodyPr/>
          <a:lstStyle/>
          <a:p>
            <a:r>
              <a:rPr lang="ru-RU" dirty="0"/>
              <a:t>“Завтракающие” дети более устойчивы к стрессам, умственным и психоэмоциональным нагрузкам. А еще завтрак способствует сохранению нормального веса у детей. Установлено, что около 44% тучных мальчиков и 20% девочек не завтракают.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352839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24545"/>
            <a:ext cx="3793604" cy="333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14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2318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</a:t>
            </a:r>
            <a:r>
              <a:rPr lang="ru-RU" dirty="0" smtClean="0"/>
              <a:t>автрак– </a:t>
            </a:r>
            <a:r>
              <a:rPr lang="ru-RU" dirty="0"/>
              <a:t>7.30-8.00 ч. 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Обед </a:t>
            </a:r>
            <a:r>
              <a:rPr lang="ru-RU" dirty="0"/>
              <a:t>– 13.00-14.00 ч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  Ужин </a:t>
            </a:r>
            <a:r>
              <a:rPr lang="ru-RU" dirty="0"/>
              <a:t>– 18.00-19.00 </a:t>
            </a:r>
            <a:r>
              <a:rPr lang="ru-RU" dirty="0" smtClean="0"/>
              <a:t>ч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             Время приема пищи школьников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                              младших классов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97" y="1772816"/>
            <a:ext cx="2342801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44380"/>
            <a:ext cx="2340260" cy="130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63" y="4869160"/>
            <a:ext cx="237626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67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5232"/>
          </a:xfrm>
        </p:spPr>
        <p:txBody>
          <a:bodyPr>
            <a:normAutofit/>
          </a:bodyPr>
          <a:lstStyle/>
          <a:p>
            <a:r>
              <a:rPr lang="ru-RU" sz="2000" dirty="0"/>
              <a:t>Особого внимания заслуживает вопрос, связанный с перекусами - едой между (а зачастую, и вместо) основными приемами пищи. Зачастую для них используется высококалорийная пища, содержащая много жиров и углеводов. В результате, при избыточной калорийности организм не получает необходимые питательные вещества, прежде всего, витамины. </a:t>
            </a:r>
            <a:endParaRPr lang="ru-RU" sz="2000" dirty="0" smtClean="0"/>
          </a:p>
          <a:p>
            <a:r>
              <a:rPr lang="ru-RU" sz="2000" dirty="0"/>
              <a:t>Питание «всухомятку» становится причиной многочисленных заболеваний желудочно-кишечного тракта, появления лишнего веса.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   «Перекусы» и «Всухомятку»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33056"/>
            <a:ext cx="424847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73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299</TotalTime>
  <Words>748</Words>
  <Application>Microsoft Office PowerPoint</Application>
  <PresentationFormat>Экран (4:3)</PresentationFormat>
  <Paragraphs>109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Constantia</vt:lpstr>
      <vt:lpstr>Times New Roman</vt:lpstr>
      <vt:lpstr>Wingdings 2</vt:lpstr>
      <vt:lpstr>Бумажная</vt:lpstr>
      <vt:lpstr>исследовательский проект «Первооткрыватель – 16» «Школьное питание – залог здоровья ребенка»</vt:lpstr>
      <vt:lpstr>Презентация PowerPoint</vt:lpstr>
      <vt:lpstr>         Правильное питание </vt:lpstr>
      <vt:lpstr>        Регулярность питания</vt:lpstr>
      <vt:lpstr>         Соблюдение режима </vt:lpstr>
      <vt:lpstr>Презентация PowerPoint</vt:lpstr>
      <vt:lpstr>Презентация PowerPoint</vt:lpstr>
      <vt:lpstr>             Время приема пищи школьников                                 младших классов</vt:lpstr>
      <vt:lpstr>   «Перекусы» и «Всухомятку»</vt:lpstr>
      <vt:lpstr>         Правильные перекусы</vt:lpstr>
      <vt:lpstr>                    Организация  питания обучающихся,                                   воспитанников          в образовательном  учреждении</vt:lpstr>
      <vt:lpstr>Презентация PowerPoint</vt:lpstr>
      <vt:lpstr>Исследования</vt:lpstr>
      <vt:lpstr>Выводы</vt:lpstr>
      <vt:lpstr>Вывод</vt:lpstr>
      <vt:lpstr>Рекомендации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«Первооткрыватель – 16» «Школьное питание – залог здоровья ребенка»</dc:title>
  <dc:creator>Admin</dc:creator>
  <cp:lastModifiedBy>Пользователь Windows</cp:lastModifiedBy>
  <cp:revision>24</cp:revision>
  <dcterms:created xsi:type="dcterms:W3CDTF">2016-03-01T15:19:53Z</dcterms:created>
  <dcterms:modified xsi:type="dcterms:W3CDTF">2016-12-14T06:46:19Z</dcterms:modified>
</cp:coreProperties>
</file>